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2474952"/>
            <a:ext cx="4919305" cy="327957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754975"/>
            <a:ext cx="7556421" cy="3912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Eco-friendly Tourism: A Sustainable Approach</a:t>
            </a:r>
            <a:endParaRPr lang="en-US" sz="6162" dirty="0"/>
          </a:p>
        </p:txBody>
      </p:sp>
      <p:sp>
        <p:nvSpPr>
          <p:cNvPr id="7" name="Text 2"/>
          <p:cNvSpPr/>
          <p:nvPr/>
        </p:nvSpPr>
        <p:spPr>
          <a:xfrm>
            <a:off x="793790" y="5008007"/>
            <a:ext cx="7556421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Eco-friendly tourism is a responsible approach that minimizes the environmental impact of travel. By choosing sustainable accommodation, transportation, and activities, tourists can enjoy incredible experiences while preserving natural habitats and supporting local communities.</a:t>
            </a:r>
            <a:endParaRPr lang="en-US" sz="1786" dirty="0"/>
          </a:p>
        </p:txBody>
      </p:sp>
      <p:sp>
        <p:nvSpPr>
          <p:cNvPr id="8" name="Shape 3"/>
          <p:cNvSpPr/>
          <p:nvPr/>
        </p:nvSpPr>
        <p:spPr>
          <a:xfrm>
            <a:off x="793790" y="7094577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4E874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913448" y="7227213"/>
            <a:ext cx="123468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SR</a:t>
            </a:r>
            <a:endParaRPr lang="en-US" sz="768" dirty="0"/>
          </a:p>
        </p:txBody>
      </p:sp>
      <p:sp>
        <p:nvSpPr>
          <p:cNvPr id="10" name="Text 5"/>
          <p:cNvSpPr/>
          <p:nvPr/>
        </p:nvSpPr>
        <p:spPr>
          <a:xfrm>
            <a:off x="1270040" y="7077670"/>
            <a:ext cx="2223611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Shashi Reddy</a:t>
            </a:r>
            <a:endParaRPr lang="en-US" sz="2233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2474952"/>
            <a:ext cx="4919305" cy="327957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Importance of Sustainable Travel</a:t>
            </a:r>
            <a:endParaRPr lang="en-US" sz="4465" dirty="0"/>
          </a:p>
        </p:txBody>
      </p:sp>
      <p:sp>
        <p:nvSpPr>
          <p:cNvPr id="7" name="Shape 2"/>
          <p:cNvSpPr/>
          <p:nvPr/>
        </p:nvSpPr>
        <p:spPr>
          <a:xfrm>
            <a:off x="6280190" y="2488883"/>
            <a:ext cx="3664863" cy="3112889"/>
          </a:xfrm>
          <a:prstGeom prst="roundRect">
            <a:avLst>
              <a:gd name="adj" fmla="val 109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6507004" y="2715697"/>
            <a:ext cx="3211235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Conserve Natural Resources</a:t>
            </a:r>
            <a:endParaRPr lang="en-US" sz="2233" dirty="0"/>
          </a:p>
        </p:txBody>
      </p:sp>
      <p:sp>
        <p:nvSpPr>
          <p:cNvPr id="9" name="Text 4"/>
          <p:cNvSpPr/>
          <p:nvPr/>
        </p:nvSpPr>
        <p:spPr>
          <a:xfrm>
            <a:off x="6507004" y="3560445"/>
            <a:ext cx="3211235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Sustainable tourism reduces waste, protects ecosystems, and preserves the environment for future generations.</a:t>
            </a:r>
            <a:endParaRPr lang="en-US" sz="1786" dirty="0"/>
          </a:p>
        </p:txBody>
      </p:sp>
      <p:sp>
        <p:nvSpPr>
          <p:cNvPr id="10" name="Shape 5"/>
          <p:cNvSpPr/>
          <p:nvPr/>
        </p:nvSpPr>
        <p:spPr>
          <a:xfrm>
            <a:off x="10171867" y="2488883"/>
            <a:ext cx="3664863" cy="3112889"/>
          </a:xfrm>
          <a:prstGeom prst="roundRect">
            <a:avLst>
              <a:gd name="adj" fmla="val 1093"/>
            </a:avLst>
          </a:prstGeom>
          <a:solidFill>
            <a:srgbClr val="3A3B3C"/>
          </a:solidFill>
          <a:ln/>
        </p:spPr>
      </p:sp>
      <p:sp>
        <p:nvSpPr>
          <p:cNvPr id="11" name="Text 6"/>
          <p:cNvSpPr/>
          <p:nvPr/>
        </p:nvSpPr>
        <p:spPr>
          <a:xfrm>
            <a:off x="10398681" y="2715697"/>
            <a:ext cx="3211235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Support Local Economies</a:t>
            </a:r>
            <a:endParaRPr lang="en-US" sz="2233" dirty="0"/>
          </a:p>
        </p:txBody>
      </p:sp>
      <p:sp>
        <p:nvSpPr>
          <p:cNvPr id="12" name="Text 7"/>
          <p:cNvSpPr/>
          <p:nvPr/>
        </p:nvSpPr>
        <p:spPr>
          <a:xfrm>
            <a:off x="10398681" y="3560445"/>
            <a:ext cx="3211235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Eco-friendly travel benefits local communities by providing jobs and income, empowering residents to preserve their culture.</a:t>
            </a:r>
            <a:endParaRPr lang="en-US" sz="1786" dirty="0"/>
          </a:p>
        </p:txBody>
      </p:sp>
      <p:sp>
        <p:nvSpPr>
          <p:cNvPr id="13" name="Shape 8"/>
          <p:cNvSpPr/>
          <p:nvPr/>
        </p:nvSpPr>
        <p:spPr>
          <a:xfrm>
            <a:off x="6280190" y="5828586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4" name="Text 9"/>
          <p:cNvSpPr/>
          <p:nvPr/>
        </p:nvSpPr>
        <p:spPr>
          <a:xfrm>
            <a:off x="6507004" y="6055400"/>
            <a:ext cx="3356848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 the Experience</a:t>
            </a:r>
            <a:endParaRPr lang="en-US" sz="2233" dirty="0"/>
          </a:p>
        </p:txBody>
      </p:sp>
      <p:sp>
        <p:nvSpPr>
          <p:cNvPr id="15" name="Text 10"/>
          <p:cNvSpPr/>
          <p:nvPr/>
        </p:nvSpPr>
        <p:spPr>
          <a:xfrm>
            <a:off x="6507004" y="6545818"/>
            <a:ext cx="710279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Sustainable tourism offers unique, authentic experiences that allow travelers to connect with the destination in a meaningful way.</a:t>
            </a:r>
            <a:endParaRPr lang="en-US" sz="1786" dirty="0"/>
          </a:p>
        </p:txBody>
      </p:sp>
      <p:pic>
        <p:nvPicPr>
          <p:cNvPr id="16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358509"/>
            <a:ext cx="12465606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Eco-lodges and Sustainable Accommodations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Eco-lodges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These environmentally-friendly hotels use renewable energy, recycle waste, and employ local staff to minimize their carbon footprint.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Green Certification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Many eco-lodges and hotels are certified by independent organizations to ensure they meet high sustainability standards.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634264"/>
            <a:ext cx="3096458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Authentic Experiences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Staying at an eco-lodge immerses travelers in the local culture and provides opportunities to learn about conservation efforts.</a:t>
            </a:r>
            <a:endParaRPr lang="en-US" sz="1786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2333506"/>
            <a:ext cx="4919305" cy="356246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1106805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Eco-friendly Transportation Options</a:t>
            </a:r>
            <a:endParaRPr lang="en-US" sz="4465" dirty="0"/>
          </a:p>
        </p:txBody>
      </p:sp>
      <p:sp>
        <p:nvSpPr>
          <p:cNvPr id="7" name="Shape 2"/>
          <p:cNvSpPr/>
          <p:nvPr/>
        </p:nvSpPr>
        <p:spPr>
          <a:xfrm>
            <a:off x="62801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6476643" y="3204686"/>
            <a:ext cx="11739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79" dirty="0"/>
          </a:p>
        </p:txBody>
      </p:sp>
      <p:sp>
        <p:nvSpPr>
          <p:cNvPr id="9" name="Text 4"/>
          <p:cNvSpPr/>
          <p:nvPr/>
        </p:nvSpPr>
        <p:spPr>
          <a:xfrm>
            <a:off x="7017306" y="311967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Walking and Biking</a:t>
            </a:r>
            <a:endParaRPr lang="en-US" sz="2233" dirty="0"/>
          </a:p>
        </p:txBody>
      </p:sp>
      <p:sp>
        <p:nvSpPr>
          <p:cNvPr id="10" name="Text 5"/>
          <p:cNvSpPr/>
          <p:nvPr/>
        </p:nvSpPr>
        <p:spPr>
          <a:xfrm>
            <a:off x="7017306" y="3610094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Exploring a destination on foot or by bicycle reduces emissions and allows for a more immersive experience.</a:t>
            </a:r>
            <a:endParaRPr lang="en-US" sz="1786" dirty="0"/>
          </a:p>
        </p:txBody>
      </p:sp>
      <p:sp>
        <p:nvSpPr>
          <p:cNvPr id="11" name="Shape 6"/>
          <p:cNvSpPr/>
          <p:nvPr/>
        </p:nvSpPr>
        <p:spPr>
          <a:xfrm>
            <a:off x="101718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7"/>
          <p:cNvSpPr/>
          <p:nvPr/>
        </p:nvSpPr>
        <p:spPr>
          <a:xfrm>
            <a:off x="10322719" y="3204686"/>
            <a:ext cx="20859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79" dirty="0"/>
          </a:p>
        </p:txBody>
      </p:sp>
      <p:sp>
        <p:nvSpPr>
          <p:cNvPr id="13" name="Text 8"/>
          <p:cNvSpPr/>
          <p:nvPr/>
        </p:nvSpPr>
        <p:spPr>
          <a:xfrm>
            <a:off x="10908983" y="3119676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Public Transportation</a:t>
            </a:r>
            <a:endParaRPr lang="en-US" sz="2233" dirty="0"/>
          </a:p>
        </p:txBody>
      </p:sp>
      <p:sp>
        <p:nvSpPr>
          <p:cNvPr id="14" name="Text 9"/>
          <p:cNvSpPr/>
          <p:nvPr/>
        </p:nvSpPr>
        <p:spPr>
          <a:xfrm>
            <a:off x="10908983" y="3964424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Using trains, buses, and ferries instead of private vehicles minimizes the carbon footprint of travel.</a:t>
            </a:r>
            <a:endParaRPr lang="en-US" sz="1786" dirty="0"/>
          </a:p>
        </p:txBody>
      </p:sp>
      <p:sp>
        <p:nvSpPr>
          <p:cNvPr id="15" name="Shape 10"/>
          <p:cNvSpPr/>
          <p:nvPr/>
        </p:nvSpPr>
        <p:spPr>
          <a:xfrm>
            <a:off x="62801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6" name="Text 11"/>
          <p:cNvSpPr/>
          <p:nvPr/>
        </p:nvSpPr>
        <p:spPr>
          <a:xfrm>
            <a:off x="6429851" y="5991582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79" dirty="0"/>
          </a:p>
        </p:txBody>
      </p:sp>
      <p:sp>
        <p:nvSpPr>
          <p:cNvPr id="17" name="Text 12"/>
          <p:cNvSpPr/>
          <p:nvPr/>
        </p:nvSpPr>
        <p:spPr>
          <a:xfrm>
            <a:off x="7017306" y="590657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Electric Vehicles</a:t>
            </a:r>
            <a:endParaRPr lang="en-US" sz="2233" dirty="0"/>
          </a:p>
        </p:txBody>
      </p:sp>
      <p:sp>
        <p:nvSpPr>
          <p:cNvPr id="18" name="Text 13"/>
          <p:cNvSpPr/>
          <p:nvPr/>
        </p:nvSpPr>
        <p:spPr>
          <a:xfrm>
            <a:off x="7017306" y="6396990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Renting or using electric cars and shuttles for transportation is a clean and sustainable choice.</a:t>
            </a:r>
            <a:endParaRPr lang="en-US" sz="1786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106" y="2264450"/>
            <a:ext cx="4934069" cy="370058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5"/>
              </a:lnSpc>
              <a:buNone/>
            </a:pPr>
            <a:r>
              <a:rPr lang="en-US" sz="434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Responsible Wildlife Experiences</a:t>
            </a:r>
            <a:endParaRPr lang="en-US" sz="4348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Ethical Observation</a:t>
            </a:r>
            <a:endParaRPr lang="en-US" sz="2174" dirty="0"/>
          </a:p>
        </p:txBody>
      </p:sp>
      <p:sp>
        <p:nvSpPr>
          <p:cNvPr id="9" name="Text 3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Observe wildlife from a distance, avoiding any disturbance to their natural behavior and habitat.</a:t>
            </a:r>
            <a:endParaRPr lang="en-US" sz="1739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Guided Tours</a:t>
            </a:r>
            <a:endParaRPr lang="en-US" sz="2174" dirty="0"/>
          </a:p>
        </p:txBody>
      </p:sp>
      <p:sp>
        <p:nvSpPr>
          <p:cNvPr id="12" name="Text 5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 tours with reputable, eco-conscious operators who prioritize conservation and animal welfare.</a:t>
            </a:r>
            <a:endParaRPr lang="en-US" sz="1739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208728" y="6075045"/>
            <a:ext cx="2834402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Sustainable Activities</a:t>
            </a:r>
            <a:endParaRPr lang="en-US" sz="2174" dirty="0"/>
          </a:p>
        </p:txBody>
      </p:sp>
      <p:sp>
        <p:nvSpPr>
          <p:cNvPr id="15" name="Text 7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Participate in activities like birdwatching, nature walks, and marine life encounters that minimize impact.</a:t>
            </a:r>
            <a:endParaRPr lang="en-US" sz="1739" dirty="0"/>
          </a:p>
        </p:txBody>
      </p:sp>
      <p:pic>
        <p:nvPicPr>
          <p:cNvPr id="16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33" y="2227778"/>
            <a:ext cx="5037415" cy="377392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14931" y="780455"/>
            <a:ext cx="7886938" cy="11222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419"/>
              </a:lnSpc>
              <a:buNone/>
            </a:pPr>
            <a:r>
              <a:rPr lang="en-US" sz="3535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Preserving Local Cultures and Traditions</a:t>
            </a:r>
            <a:endParaRPr lang="en-US" sz="3535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931" y="2172057"/>
            <a:ext cx="448985" cy="44898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114931" y="2800588"/>
            <a:ext cx="2484120" cy="280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10"/>
              </a:lnSpc>
              <a:buNone/>
            </a:pPr>
            <a:r>
              <a:rPr lang="en-US" sz="176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Support Local Artisans</a:t>
            </a:r>
            <a:endParaRPr lang="en-US" sz="1768" dirty="0"/>
          </a:p>
        </p:txBody>
      </p:sp>
      <p:sp>
        <p:nvSpPr>
          <p:cNvPr id="9" name="Text 3"/>
          <p:cNvSpPr/>
          <p:nvPr/>
        </p:nvSpPr>
        <p:spPr>
          <a:xfrm>
            <a:off x="6114931" y="3188970"/>
            <a:ext cx="7886938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3"/>
              </a:lnSpc>
              <a:buNone/>
            </a:pPr>
            <a:r>
              <a:rPr lang="en-US" sz="141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Purchase authentic handicrafts and souvenirs directly from local artists and craftspeople.</a:t>
            </a:r>
            <a:endParaRPr lang="en-US" sz="1414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931" y="4014907"/>
            <a:ext cx="448985" cy="44898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114931" y="4643438"/>
            <a:ext cx="2947035" cy="280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10"/>
              </a:lnSpc>
              <a:buNone/>
            </a:pPr>
            <a:r>
              <a:rPr lang="en-US" sz="176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Experience Cultural Events</a:t>
            </a:r>
            <a:endParaRPr lang="en-US" sz="1768" dirty="0"/>
          </a:p>
        </p:txBody>
      </p:sp>
      <p:sp>
        <p:nvSpPr>
          <p:cNvPr id="12" name="Text 5"/>
          <p:cNvSpPr/>
          <p:nvPr/>
        </p:nvSpPr>
        <p:spPr>
          <a:xfrm>
            <a:off x="6114931" y="5031819"/>
            <a:ext cx="7886938" cy="5743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63"/>
              </a:lnSpc>
              <a:buNone/>
            </a:pPr>
            <a:r>
              <a:rPr lang="en-US" sz="141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Attend festivals, performances, and ceremonies to immerse yourself in the destination's unique customs.</a:t>
            </a:r>
            <a:endParaRPr lang="en-US" sz="1414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931" y="6144935"/>
            <a:ext cx="448985" cy="44898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114931" y="6773466"/>
            <a:ext cx="2570917" cy="280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10"/>
              </a:lnSpc>
              <a:buNone/>
            </a:pPr>
            <a:r>
              <a:rPr lang="en-US" sz="176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Responsible Interaction</a:t>
            </a:r>
            <a:endParaRPr lang="en-US" sz="1768" dirty="0"/>
          </a:p>
        </p:txBody>
      </p:sp>
      <p:sp>
        <p:nvSpPr>
          <p:cNvPr id="15" name="Text 7"/>
          <p:cNvSpPr/>
          <p:nvPr/>
        </p:nvSpPr>
        <p:spPr>
          <a:xfrm>
            <a:off x="6114931" y="7161848"/>
            <a:ext cx="7886938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3"/>
              </a:lnSpc>
              <a:buNone/>
            </a:pPr>
            <a:r>
              <a:rPr lang="en-US" sz="141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Interact with locals respectfully, learn about their way of life, and avoid exploitative practices.</a:t>
            </a:r>
            <a:endParaRPr lang="en-US" sz="1414" dirty="0"/>
          </a:p>
        </p:txBody>
      </p:sp>
      <p:pic>
        <p:nvPicPr>
          <p:cNvPr id="16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11" y="1923455"/>
            <a:ext cx="4935260" cy="438423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26"/>
              </a:lnSpc>
              <a:buNone/>
            </a:pPr>
            <a:r>
              <a:rPr lang="en-US" sz="434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Reducing Carbon Footprint in Tourism</a:t>
            </a:r>
            <a:endParaRPr lang="en-US" sz="4341" dirty="0"/>
          </a:p>
        </p:txBody>
      </p:sp>
      <p:sp>
        <p:nvSpPr>
          <p:cNvPr id="7" name="Shape 2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535455"/>
          </a:solidFill>
          <a:ln/>
        </p:spPr>
      </p:sp>
      <p:sp>
        <p:nvSpPr>
          <p:cNvPr id="8" name="Shape 3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35455"/>
          </a:solidFill>
          <a:ln/>
        </p:spPr>
      </p:sp>
      <p:sp>
        <p:nvSpPr>
          <p:cNvPr id="9" name="Shape 4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0" name="Text 5"/>
          <p:cNvSpPr/>
          <p:nvPr/>
        </p:nvSpPr>
        <p:spPr>
          <a:xfrm>
            <a:off x="6531531" y="2645569"/>
            <a:ext cx="114181" cy="330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4"/>
              </a:lnSpc>
              <a:buNone/>
            </a:pPr>
            <a:r>
              <a:rPr lang="en-US" sz="260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04" dirty="0"/>
          </a:p>
        </p:txBody>
      </p:sp>
      <p:sp>
        <p:nvSpPr>
          <p:cNvPr id="11" name="Text 6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3"/>
              </a:lnSpc>
              <a:buNone/>
            </a:pPr>
            <a:r>
              <a:rPr lang="en-US" sz="217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Offset Emissions</a:t>
            </a:r>
            <a:endParaRPr lang="en-US" sz="2170" dirty="0"/>
          </a:p>
        </p:txBody>
      </p:sp>
      <p:sp>
        <p:nvSpPr>
          <p:cNvPr id="12" name="Text 7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8"/>
              </a:lnSpc>
              <a:buNone/>
            </a:pPr>
            <a:r>
              <a:rPr lang="en-US" sz="173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Invest in carbon offset programs to counterbalance the environmental impact of your travel.</a:t>
            </a:r>
            <a:endParaRPr lang="en-US" sz="1736" dirty="0"/>
          </a:p>
        </p:txBody>
      </p:sp>
      <p:sp>
        <p:nvSpPr>
          <p:cNvPr id="13" name="Shape 8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35455"/>
          </a:solidFill>
          <a:ln/>
        </p:spPr>
      </p:sp>
      <p:sp>
        <p:nvSpPr>
          <p:cNvPr id="14" name="Shape 9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5" name="Text 10"/>
          <p:cNvSpPr/>
          <p:nvPr/>
        </p:nvSpPr>
        <p:spPr>
          <a:xfrm>
            <a:off x="6487239" y="4489013"/>
            <a:ext cx="202763" cy="330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4"/>
              </a:lnSpc>
              <a:buNone/>
            </a:pPr>
            <a:r>
              <a:rPr lang="en-US" sz="260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04" dirty="0"/>
          </a:p>
        </p:txBody>
      </p:sp>
      <p:sp>
        <p:nvSpPr>
          <p:cNvPr id="16" name="Text 11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3"/>
              </a:lnSpc>
              <a:buNone/>
            </a:pPr>
            <a:r>
              <a:rPr lang="en-US" sz="217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Minimize Waste</a:t>
            </a:r>
            <a:endParaRPr lang="en-US" sz="2170" dirty="0"/>
          </a:p>
        </p:txBody>
      </p:sp>
      <p:sp>
        <p:nvSpPr>
          <p:cNvPr id="17" name="Text 12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8"/>
              </a:lnSpc>
              <a:buNone/>
            </a:pPr>
            <a:r>
              <a:rPr lang="en-US" sz="173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Reduce plastic use, recycle, and properly dispose of waste to avoid contributing to landfills and oceans.</a:t>
            </a:r>
            <a:endParaRPr lang="en-US" sz="1736" dirty="0"/>
          </a:p>
        </p:txBody>
      </p:sp>
      <p:sp>
        <p:nvSpPr>
          <p:cNvPr id="18" name="Shape 13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35455"/>
          </a:solidFill>
          <a:ln/>
        </p:spPr>
      </p:sp>
      <p:sp>
        <p:nvSpPr>
          <p:cNvPr id="19" name="Shape 14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0" name="Text 15"/>
          <p:cNvSpPr/>
          <p:nvPr/>
        </p:nvSpPr>
        <p:spPr>
          <a:xfrm>
            <a:off x="6486168" y="6332458"/>
            <a:ext cx="205026" cy="330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4"/>
              </a:lnSpc>
              <a:buNone/>
            </a:pPr>
            <a:r>
              <a:rPr lang="en-US" sz="260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04" dirty="0"/>
          </a:p>
        </p:txBody>
      </p:sp>
      <p:sp>
        <p:nvSpPr>
          <p:cNvPr id="21" name="Text 16"/>
          <p:cNvSpPr/>
          <p:nvPr/>
        </p:nvSpPr>
        <p:spPr>
          <a:xfrm>
            <a:off x="7801332" y="6222206"/>
            <a:ext cx="4255889" cy="3444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3"/>
              </a:lnSpc>
              <a:buNone/>
            </a:pPr>
            <a:r>
              <a:rPr lang="en-US" sz="217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Support Sustainable Businesses</a:t>
            </a:r>
            <a:endParaRPr lang="en-US" sz="2170" dirty="0"/>
          </a:p>
        </p:txBody>
      </p:sp>
      <p:sp>
        <p:nvSpPr>
          <p:cNvPr id="22" name="Text 17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8"/>
              </a:lnSpc>
              <a:buNone/>
            </a:pPr>
            <a:r>
              <a:rPr lang="en-US" sz="173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Choose eco-friendly accommodations, restaurants, and tour operators that prioritize sustainability.</a:t>
            </a:r>
            <a:endParaRPr lang="en-US" sz="1736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1572458"/>
            <a:ext cx="4919305" cy="508456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657463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Eco-tourism Certification and Standards</a:t>
            </a:r>
            <a:endParaRPr lang="en-US" sz="4465" dirty="0"/>
          </a:p>
        </p:txBody>
      </p:sp>
      <p:sp>
        <p:nvSpPr>
          <p:cNvPr id="7" name="Shape 2"/>
          <p:cNvSpPr/>
          <p:nvPr/>
        </p:nvSpPr>
        <p:spPr>
          <a:xfrm>
            <a:off x="6280190" y="2415183"/>
            <a:ext cx="7556421" cy="5156835"/>
          </a:xfrm>
          <a:prstGeom prst="roundRect">
            <a:avLst>
              <a:gd name="adj" fmla="val 66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6287810" y="242280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6514624" y="2566511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Certification</a:t>
            </a:r>
            <a:endParaRPr lang="en-US" sz="1786" dirty="0"/>
          </a:p>
        </p:txBody>
      </p:sp>
      <p:sp>
        <p:nvSpPr>
          <p:cNvPr id="10" name="Text 5"/>
          <p:cNvSpPr/>
          <p:nvPr/>
        </p:nvSpPr>
        <p:spPr>
          <a:xfrm>
            <a:off x="10289024" y="2566511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</a:t>
            </a:r>
            <a:endParaRPr lang="en-US" sz="1786" dirty="0"/>
          </a:p>
        </p:txBody>
      </p:sp>
      <p:sp>
        <p:nvSpPr>
          <p:cNvPr id="11" name="Shape 6"/>
          <p:cNvSpPr/>
          <p:nvPr/>
        </p:nvSpPr>
        <p:spPr>
          <a:xfrm>
            <a:off x="6287810" y="3073122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6514624" y="3216831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Green Globe</a:t>
            </a:r>
            <a:endParaRPr lang="en-US" sz="1786" dirty="0"/>
          </a:p>
        </p:txBody>
      </p:sp>
      <p:sp>
        <p:nvSpPr>
          <p:cNvPr id="13" name="Text 8"/>
          <p:cNvSpPr/>
          <p:nvPr/>
        </p:nvSpPr>
        <p:spPr>
          <a:xfrm>
            <a:off x="10289024" y="3216831"/>
            <a:ext cx="331315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Recognizes sustainable tourism practices and environmental management systems.</a:t>
            </a:r>
            <a:endParaRPr lang="en-US" sz="1786" dirty="0"/>
          </a:p>
        </p:txBody>
      </p:sp>
      <p:sp>
        <p:nvSpPr>
          <p:cNvPr id="14" name="Shape 9"/>
          <p:cNvSpPr/>
          <p:nvPr/>
        </p:nvSpPr>
        <p:spPr>
          <a:xfrm>
            <a:off x="6287810" y="4449247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6514624" y="4592955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LEED Certification</a:t>
            </a:r>
            <a:endParaRPr lang="en-US" sz="1786" dirty="0"/>
          </a:p>
        </p:txBody>
      </p:sp>
      <p:sp>
        <p:nvSpPr>
          <p:cNvPr id="16" name="Text 11"/>
          <p:cNvSpPr/>
          <p:nvPr/>
        </p:nvSpPr>
        <p:spPr>
          <a:xfrm>
            <a:off x="10289024" y="4592955"/>
            <a:ext cx="3313152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Ensures green building design, water efficiency, and energy conservation in accommodations.</a:t>
            </a:r>
            <a:endParaRPr lang="en-US" sz="1786" dirty="0"/>
          </a:p>
        </p:txBody>
      </p:sp>
      <p:sp>
        <p:nvSpPr>
          <p:cNvPr id="17" name="Shape 12"/>
          <p:cNvSpPr/>
          <p:nvPr/>
        </p:nvSpPr>
        <p:spPr>
          <a:xfrm>
            <a:off x="6287810" y="6188273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6514624" y="6331982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Rainforest Alliance</a:t>
            </a:r>
            <a:endParaRPr lang="en-US" sz="1786" dirty="0"/>
          </a:p>
        </p:txBody>
      </p:sp>
      <p:sp>
        <p:nvSpPr>
          <p:cNvPr id="19" name="Text 14"/>
          <p:cNvSpPr/>
          <p:nvPr/>
        </p:nvSpPr>
        <p:spPr>
          <a:xfrm>
            <a:off x="10289024" y="6331982"/>
            <a:ext cx="331315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Promotes sustainable tourism that benefits local communities and protects natural resources.</a:t>
            </a:r>
            <a:endParaRPr lang="en-US" sz="1786" dirty="0"/>
          </a:p>
        </p:txBody>
      </p:sp>
      <p:pic>
        <p:nvPicPr>
          <p:cNvPr id="2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2602111"/>
            <a:ext cx="4919305" cy="302537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908328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Future of Sustainable Tourism</a:t>
            </a:r>
            <a:endParaRPr lang="en-US" sz="4465" dirty="0"/>
          </a:p>
        </p:txBody>
      </p:sp>
      <p:sp>
        <p:nvSpPr>
          <p:cNvPr id="7" name="Shape 2"/>
          <p:cNvSpPr/>
          <p:nvPr/>
        </p:nvSpPr>
        <p:spPr>
          <a:xfrm>
            <a:off x="793790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1020604" y="289286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Innovation</a:t>
            </a:r>
            <a:endParaRPr lang="en-US" sz="2233" dirty="0"/>
          </a:p>
        </p:txBody>
      </p:sp>
      <p:sp>
        <p:nvSpPr>
          <p:cNvPr id="9" name="Text 4"/>
          <p:cNvSpPr/>
          <p:nvPr/>
        </p:nvSpPr>
        <p:spPr>
          <a:xfrm>
            <a:off x="1020604" y="3383280"/>
            <a:ext cx="321123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Emerging technologies and sustainable practices will continue to drive the evolution of eco-friendly tourism.</a:t>
            </a:r>
            <a:endParaRPr lang="en-US" sz="1786" dirty="0"/>
          </a:p>
        </p:txBody>
      </p:sp>
      <p:sp>
        <p:nvSpPr>
          <p:cNvPr id="10" name="Shape 5"/>
          <p:cNvSpPr/>
          <p:nvPr/>
        </p:nvSpPr>
        <p:spPr>
          <a:xfrm>
            <a:off x="4685467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11" name="Text 6"/>
          <p:cNvSpPr/>
          <p:nvPr/>
        </p:nvSpPr>
        <p:spPr>
          <a:xfrm>
            <a:off x="4912281" y="2892862"/>
            <a:ext cx="300013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Responsible Travelers</a:t>
            </a:r>
            <a:endParaRPr lang="en-US" sz="2233" dirty="0"/>
          </a:p>
        </p:txBody>
      </p:sp>
      <p:sp>
        <p:nvSpPr>
          <p:cNvPr id="12" name="Text 7"/>
          <p:cNvSpPr/>
          <p:nvPr/>
        </p:nvSpPr>
        <p:spPr>
          <a:xfrm>
            <a:off x="4912281" y="3383280"/>
            <a:ext cx="3211235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Increased awareness and demand for sustainable travel will encourage more destinations to prioritize sustainability.</a:t>
            </a:r>
            <a:endParaRPr lang="en-US" sz="1786" dirty="0"/>
          </a:p>
        </p:txBody>
      </p:sp>
      <p:sp>
        <p:nvSpPr>
          <p:cNvPr id="13" name="Shape 8"/>
          <p:cNvSpPr/>
          <p:nvPr/>
        </p:nvSpPr>
        <p:spPr>
          <a:xfrm>
            <a:off x="793790" y="565142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4" name="Text 9"/>
          <p:cNvSpPr/>
          <p:nvPr/>
        </p:nvSpPr>
        <p:spPr>
          <a:xfrm>
            <a:off x="1020604" y="587823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Balanced Approach</a:t>
            </a:r>
            <a:endParaRPr lang="en-US" sz="2233" dirty="0"/>
          </a:p>
        </p:txBody>
      </p:sp>
      <p:sp>
        <p:nvSpPr>
          <p:cNvPr id="15" name="Text 10"/>
          <p:cNvSpPr/>
          <p:nvPr/>
        </p:nvSpPr>
        <p:spPr>
          <a:xfrm>
            <a:off x="1020604" y="6368653"/>
            <a:ext cx="710279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future of tourism will balance environmental protection, economic development, and cultural preservation.</a:t>
            </a:r>
            <a:endParaRPr lang="en-US" sz="1786" dirty="0"/>
          </a:p>
        </p:txBody>
      </p:sp>
      <p:pic>
        <p:nvPicPr>
          <p:cNvPr id="16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2024-08-06T10:06:56Z</dcterms:created>
  <dcterms:modified xsi:type="dcterms:W3CDTF">2024-08-06T10:06:56Z</dcterms:modified>
</cp:coreProperties>
</file>